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9"/>
  </p:notesMasterIdLst>
  <p:handoutMasterIdLst>
    <p:handoutMasterId r:id="rId10"/>
  </p:handoutMasterIdLst>
  <p:sldIdLst>
    <p:sldId id="307" r:id="rId4"/>
    <p:sldId id="280" r:id="rId5"/>
    <p:sldId id="308" r:id="rId6"/>
    <p:sldId id="309" r:id="rId7"/>
    <p:sldId id="298" r:id="rId8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6327"/>
  </p:normalViewPr>
  <p:slideViewPr>
    <p:cSldViewPr snapToGrid="0" snapToObjects="1">
      <p:cViewPr varScale="1">
        <p:scale>
          <a:sx n="136" d="100"/>
          <a:sy n="136" d="100"/>
        </p:scale>
        <p:origin x="978" y="10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3:06:09.6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0,'49'8,"-16"-3,60 7,114 3,-83-8,-95-5,118 10,-58-2,-5-1,-29-4,0 0,108 4,-161-9,0 0,0 0,0 1,0-1,1 0,-2 0,1 1,0-1,0 0,-1 1,4 0,4 1,11 2,1 0,31 4,-19-3,-24-4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6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customXml" Target="../ink/ink1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jp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shdahal/CSE-6504-FEM-Projec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404259"/>
          </a:xfrm>
        </p:spPr>
        <p:txBody>
          <a:bodyPr/>
          <a:lstStyle/>
          <a:p>
            <a:r>
              <a:rPr lang="en-US" dirty="0"/>
              <a:t>MATLAB-based Implementation</a:t>
            </a:r>
          </a:p>
          <a:p>
            <a:endParaRPr lang="en-US" dirty="0"/>
          </a:p>
          <a:p>
            <a:r>
              <a:rPr lang="en-US" dirty="0"/>
              <a:t>- Aarosh Dahal, Group: 04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-103644"/>
            <a:ext cx="11430000" cy="1014761"/>
          </a:xfrm>
        </p:spPr>
        <p:txBody>
          <a:bodyPr/>
          <a:lstStyle/>
          <a:p>
            <a:r>
              <a:rPr lang="en-US" dirty="0"/>
              <a:t>The Variational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8791ABE-AD70-87D5-6A44-93831B65BEEA}"/>
                  </a:ext>
                </a:extLst>
              </p14:cNvPr>
              <p14:cNvContentPartPr/>
              <p14:nvPr/>
            </p14:nvContentPartPr>
            <p14:xfrm>
              <a:off x="6482899" y="4171970"/>
              <a:ext cx="467263" cy="4571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8791ABE-AD70-87D5-6A44-93831B65BE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8943" y="4064816"/>
                <a:ext cx="574816" cy="25967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56F5654C-4E88-59C9-C171-91A99E6A14D1}"/>
              </a:ext>
            </a:extLst>
          </p:cNvPr>
          <p:cNvSpPr txBox="1"/>
          <p:nvPr/>
        </p:nvSpPr>
        <p:spPr>
          <a:xfrm>
            <a:off x="4134331" y="1148261"/>
            <a:ext cx="2568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Energy Functional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4CC7A-F26A-F153-E027-B4977B6D5C38}"/>
              </a:ext>
            </a:extLst>
          </p:cNvPr>
          <p:cNvGrpSpPr/>
          <p:nvPr/>
        </p:nvGrpSpPr>
        <p:grpSpPr>
          <a:xfrm>
            <a:off x="559815" y="2001358"/>
            <a:ext cx="2925053" cy="2168256"/>
            <a:chOff x="303047" y="705001"/>
            <a:chExt cx="2925053" cy="2168256"/>
          </a:xfrm>
        </p:grpSpPr>
        <p:pic>
          <p:nvPicPr>
            <p:cNvPr id="1026" name="Picture 2" descr="Phase-field modeling of fracture and crack growth in friction stir  processed pure copper | The International Journal of Advanced Manufacturing  Technology">
              <a:extLst>
                <a:ext uri="{FF2B5EF4-FFF2-40B4-BE49-F238E27FC236}">
                  <a16:creationId xmlns:a16="http://schemas.microsoft.com/office/drawing/2014/main" id="{E46EE0C0-4C0C-49BA-1451-6F55D3B9B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8"/>
            <a:stretch/>
          </p:blipFill>
          <p:spPr bwMode="auto">
            <a:xfrm>
              <a:off x="303047" y="705001"/>
              <a:ext cx="2925053" cy="2168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131462-1070-3316-E956-FCB76188A302}"/>
                </a:ext>
              </a:extLst>
            </p:cNvPr>
            <p:cNvSpPr/>
            <p:nvPr/>
          </p:nvSpPr>
          <p:spPr>
            <a:xfrm rot="20093333">
              <a:off x="2291217" y="2418579"/>
              <a:ext cx="288947" cy="379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235679-95A5-5949-C7D2-B541646C3179}"/>
                </a:ext>
              </a:extLst>
            </p:cNvPr>
            <p:cNvSpPr/>
            <p:nvPr/>
          </p:nvSpPr>
          <p:spPr>
            <a:xfrm>
              <a:off x="560718" y="998754"/>
              <a:ext cx="2291750" cy="15807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\documentclass{article}&#10;\usepackage{amsmath}&#10;\pagestyle{empty}&#10;\begin{document}&#10;&#10;$\Omega$&#10;&#10;&#10;\end{document}" title="IguanaTex Picture Display">
              <a:extLst>
                <a:ext uri="{FF2B5EF4-FFF2-40B4-BE49-F238E27FC236}">
                  <a16:creationId xmlns:a16="http://schemas.microsoft.com/office/drawing/2014/main" id="{BD1AAFC1-7E01-8B41-C72D-49630D248F1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13192" y="1690248"/>
              <a:ext cx="161524" cy="178286"/>
            </a:xfrm>
            <a:prstGeom prst="rect">
              <a:avLst/>
            </a:prstGeom>
          </p:spPr>
        </p:pic>
      </p:grpSp>
      <p:pic>
        <p:nvPicPr>
          <p:cNvPr id="12" name="Picture 11" descr="A math equation with numbers and letters&#10;&#10;AI-generated content may be incorrect.">
            <a:extLst>
              <a:ext uri="{FF2B5EF4-FFF2-40B4-BE49-F238E27FC236}">
                <a16:creationId xmlns:a16="http://schemas.microsoft.com/office/drawing/2014/main" id="{14CB8DA1-63FF-F38B-F57B-1C8DEE2B31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949"/>
          <a:stretch/>
        </p:blipFill>
        <p:spPr>
          <a:xfrm>
            <a:off x="6644099" y="3657288"/>
            <a:ext cx="1921625" cy="366320"/>
          </a:xfrm>
          <a:prstGeom prst="rect">
            <a:avLst/>
          </a:prstGeom>
        </p:spPr>
      </p:pic>
      <p:pic>
        <p:nvPicPr>
          <p:cNvPr id="14" name="Picture 13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90572DBB-D739-878C-7022-D1A8BEE93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838" y="2714802"/>
            <a:ext cx="3980967" cy="643744"/>
          </a:xfrm>
          <a:prstGeom prst="rect">
            <a:avLst/>
          </a:prstGeom>
        </p:spPr>
      </p:pic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FF67F8A-3239-A5D7-EFD4-8110D2291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099" y="1729128"/>
            <a:ext cx="1947247" cy="544461"/>
          </a:xfrm>
          <a:prstGeom prst="rect">
            <a:avLst/>
          </a:prstGeom>
        </p:spPr>
      </p:pic>
      <p:pic>
        <p:nvPicPr>
          <p:cNvPr id="18" name="Picture 1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1107576E-F9B1-3432-A972-FCAB6D04C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985" y="970069"/>
            <a:ext cx="3465331" cy="570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7D819-E0AA-FFDB-34DA-278D79C0657E}"/>
              </a:ext>
            </a:extLst>
          </p:cNvPr>
          <p:cNvSpPr txBox="1"/>
          <p:nvPr/>
        </p:nvSpPr>
        <p:spPr>
          <a:xfrm>
            <a:off x="4134331" y="1839209"/>
            <a:ext cx="263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Principal Minimum Potential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2BADF-5A3A-8BFB-3DBD-DC8E4A0944A2}"/>
              </a:ext>
            </a:extLst>
          </p:cNvPr>
          <p:cNvSpPr txBox="1"/>
          <p:nvPr/>
        </p:nvSpPr>
        <p:spPr>
          <a:xfrm>
            <a:off x="5391016" y="2902406"/>
            <a:ext cx="125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Weak Form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65AF8-2EF2-D2EA-E659-AFB7A217EF73}"/>
              </a:ext>
            </a:extLst>
          </p:cNvPr>
          <p:cNvSpPr txBox="1"/>
          <p:nvPr/>
        </p:nvSpPr>
        <p:spPr>
          <a:xfrm>
            <a:off x="5308630" y="3855300"/>
            <a:ext cx="125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Strong Form</a:t>
            </a:r>
          </a:p>
        </p:txBody>
      </p:sp>
      <p:pic>
        <p:nvPicPr>
          <p:cNvPr id="27" name="Picture 26" descr="A math equation with numbers and letters&#10;&#10;AI-generated content may be incorrect.">
            <a:extLst>
              <a:ext uri="{FF2B5EF4-FFF2-40B4-BE49-F238E27FC236}">
                <a16:creationId xmlns:a16="http://schemas.microsoft.com/office/drawing/2014/main" id="{37B37A13-52D8-C3D4-9590-50BEDDCB13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7949"/>
          <a:stretch/>
        </p:blipFill>
        <p:spPr>
          <a:xfrm>
            <a:off x="6702622" y="3988810"/>
            <a:ext cx="1921625" cy="366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42D3AD-E555-466A-CCB0-250E0356FED4}"/>
              </a:ext>
            </a:extLst>
          </p:cNvPr>
          <p:cNvSpPr txBox="1"/>
          <p:nvPr/>
        </p:nvSpPr>
        <p:spPr>
          <a:xfrm>
            <a:off x="5226214" y="4873747"/>
            <a:ext cx="138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Galerkin</a:t>
            </a:r>
            <a:r>
              <a:rPr lang="en-US" sz="1400" dirty="0"/>
              <a:t> FEM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787F73-0AEC-0C21-8FAA-767D91905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53034"/>
          <a:stretch/>
        </p:blipFill>
        <p:spPr>
          <a:xfrm>
            <a:off x="6767946" y="4787559"/>
            <a:ext cx="2445285" cy="3335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9E6CE3-38FB-582A-5FAF-15BD527B1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72188"/>
          <a:stretch/>
        </p:blipFill>
        <p:spPr>
          <a:xfrm>
            <a:off x="6482899" y="5153845"/>
            <a:ext cx="2445285" cy="1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4F94-D61F-8750-E3E5-025725B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044F6-EA71-A31E-AA2C-D5FCF4D7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07" y="-172113"/>
            <a:ext cx="11430000" cy="1014761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E333C-0488-0EA5-37D0-E0746625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81" b="10624"/>
          <a:stretch/>
        </p:blipFill>
        <p:spPr>
          <a:xfrm>
            <a:off x="509493" y="864908"/>
            <a:ext cx="1288153" cy="833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4DD58-F1E3-4C4C-AB12-C95899406A0F}"/>
              </a:ext>
            </a:extLst>
          </p:cNvPr>
          <p:cNvSpPr txBox="1"/>
          <p:nvPr/>
        </p:nvSpPr>
        <p:spPr>
          <a:xfrm>
            <a:off x="787766" y="1837973"/>
            <a:ext cx="60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10031-9BEC-C7FE-0CC1-B0726098674C}"/>
              </a:ext>
            </a:extLst>
          </p:cNvPr>
          <p:cNvSpPr txBox="1"/>
          <p:nvPr/>
        </p:nvSpPr>
        <p:spPr>
          <a:xfrm>
            <a:off x="4944714" y="1845444"/>
            <a:ext cx="980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Element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34BFA2-BEBA-0E83-A972-9CC95764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49" b="54074"/>
          <a:stretch/>
        </p:blipFill>
        <p:spPr>
          <a:xfrm>
            <a:off x="6286139" y="476492"/>
            <a:ext cx="1522881" cy="1289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94E95D-E05A-A778-ACEA-F19AF102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49" t="5154"/>
          <a:stretch/>
        </p:blipFill>
        <p:spPr>
          <a:xfrm>
            <a:off x="7726456" y="543965"/>
            <a:ext cx="1485901" cy="1264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4D383-F976-A7CC-D575-B43D52E6D9C5}"/>
              </a:ext>
            </a:extLst>
          </p:cNvPr>
          <p:cNvSpPr txBox="1"/>
          <p:nvPr/>
        </p:nvSpPr>
        <p:spPr>
          <a:xfrm>
            <a:off x="7230235" y="1848561"/>
            <a:ext cx="1522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Shape Functions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B5D803-0067-B0F7-8E01-7915490F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486" y="618419"/>
            <a:ext cx="2162375" cy="1189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853037-01E0-7C6F-5DED-68303D4DF15F}"/>
              </a:ext>
            </a:extLst>
          </p:cNvPr>
          <p:cNvSpPr txBox="1"/>
          <p:nvPr/>
        </p:nvSpPr>
        <p:spPr>
          <a:xfrm>
            <a:off x="9976939" y="1848561"/>
            <a:ext cx="175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Gauss Quadrature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9D82FCC-0A81-698D-5F73-9D6BAE63BF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25" t="59025" r="509" b="542"/>
          <a:stretch/>
        </p:blipFill>
        <p:spPr>
          <a:xfrm>
            <a:off x="2194548" y="1325352"/>
            <a:ext cx="2129077" cy="3733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FC3F01-AC0B-9FE6-DB9C-330B8A47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857" t="7090" r="12592" b="53827"/>
          <a:stretch/>
        </p:blipFill>
        <p:spPr>
          <a:xfrm>
            <a:off x="2078801" y="852447"/>
            <a:ext cx="1708080" cy="3608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2797860-4B24-AF3F-CC6A-722798ABA7BF}"/>
              </a:ext>
            </a:extLst>
          </p:cNvPr>
          <p:cNvSpPr txBox="1"/>
          <p:nvPr/>
        </p:nvSpPr>
        <p:spPr>
          <a:xfrm>
            <a:off x="2467420" y="1839665"/>
            <a:ext cx="18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Material Stiffness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4F82D9-A892-4A5C-9F32-9A52200B9A7C}"/>
              </a:ext>
            </a:extLst>
          </p:cNvPr>
          <p:cNvGrpSpPr/>
          <p:nvPr/>
        </p:nvGrpSpPr>
        <p:grpSpPr>
          <a:xfrm>
            <a:off x="4655908" y="489253"/>
            <a:ext cx="1440316" cy="1225180"/>
            <a:chOff x="4655908" y="489253"/>
            <a:chExt cx="1440316" cy="12251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63DC51-1041-D96A-E55E-9D006C333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5908" y="489253"/>
              <a:ext cx="1440316" cy="122518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F8E2DF-51A8-7C55-5F3F-8839ACAE96A9}"/>
                </a:ext>
              </a:extLst>
            </p:cNvPr>
            <p:cNvSpPr/>
            <p:nvPr/>
          </p:nvSpPr>
          <p:spPr>
            <a:xfrm>
              <a:off x="5227198" y="1242482"/>
              <a:ext cx="172938" cy="12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5F1FEA-1A06-D437-86E1-CD23D4EAD911}"/>
              </a:ext>
            </a:extLst>
          </p:cNvPr>
          <p:cNvSpPr txBox="1"/>
          <p:nvPr/>
        </p:nvSpPr>
        <p:spPr>
          <a:xfrm>
            <a:off x="447133" y="2722315"/>
            <a:ext cx="128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9D11BA-F233-D85D-1CE6-90B1ACB40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81" y="3006533"/>
            <a:ext cx="3041650" cy="4207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77140B4-A3ED-07A6-B432-721782E6AFD8}"/>
              </a:ext>
            </a:extLst>
          </p:cNvPr>
          <p:cNvSpPr txBox="1"/>
          <p:nvPr/>
        </p:nvSpPr>
        <p:spPr>
          <a:xfrm>
            <a:off x="787766" y="3399311"/>
            <a:ext cx="25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8D671-5E8B-E9C6-2FE5-C179B941DE87}"/>
              </a:ext>
            </a:extLst>
          </p:cNvPr>
          <p:cNvSpPr txBox="1"/>
          <p:nvPr/>
        </p:nvSpPr>
        <p:spPr>
          <a:xfrm>
            <a:off x="1896200" y="3409911"/>
            <a:ext cx="25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2F013B-B34A-CA1C-1D3C-5C2B4858E209}"/>
              </a:ext>
            </a:extLst>
          </p:cNvPr>
          <p:cNvSpPr txBox="1"/>
          <p:nvPr/>
        </p:nvSpPr>
        <p:spPr>
          <a:xfrm>
            <a:off x="2875775" y="3377179"/>
            <a:ext cx="25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D07A767-37FF-20C3-3BAC-0D7A7A546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14" y="3830622"/>
            <a:ext cx="2346128" cy="430570"/>
          </a:xfrm>
          <a:prstGeom prst="rect">
            <a:avLst/>
          </a:prstGeom>
        </p:spPr>
      </p:pic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CEAAB76-3D7A-108C-6F82-FA3DA529534D}"/>
              </a:ext>
            </a:extLst>
          </p:cNvPr>
          <p:cNvCxnSpPr>
            <a:cxnSpLocks/>
            <a:stCxn id="36" idx="1"/>
            <a:endCxn id="41" idx="1"/>
          </p:cNvCxnSpPr>
          <p:nvPr/>
        </p:nvCxnSpPr>
        <p:spPr>
          <a:xfrm rot="10800000" flipV="1">
            <a:off x="311115" y="3216889"/>
            <a:ext cx="120767" cy="829018"/>
          </a:xfrm>
          <a:prstGeom prst="curvedConnector3">
            <a:avLst>
              <a:gd name="adj1" fmla="val 247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99C94B3-13E6-0FDA-5AEC-CE6DC6417D6F}"/>
              </a:ext>
            </a:extLst>
          </p:cNvPr>
          <p:cNvSpPr txBox="1"/>
          <p:nvPr/>
        </p:nvSpPr>
        <p:spPr>
          <a:xfrm>
            <a:off x="4149454" y="2585897"/>
            <a:ext cx="3263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Transformation of coordinates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Repackaging of stress, strains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F8BE766-7A9E-DD6B-9C32-0D45026D6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827"/>
          <a:stretch/>
        </p:blipFill>
        <p:spPr>
          <a:xfrm>
            <a:off x="6647582" y="3377179"/>
            <a:ext cx="798049" cy="128545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ADAE5B-B557-E9B1-E5A4-0BCCFFE1B1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334" y="3662118"/>
            <a:ext cx="1978723" cy="2725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6585A1-71A4-6CCD-6AA4-A44FD5830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617"/>
          <a:stretch/>
        </p:blipFill>
        <p:spPr>
          <a:xfrm>
            <a:off x="3986624" y="4063225"/>
            <a:ext cx="2663373" cy="453435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2CA846A6-2B8E-1276-3C7E-D1FD0F4465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842" y="2734925"/>
            <a:ext cx="1547460" cy="1014761"/>
          </a:xfrm>
          <a:prstGeom prst="rect">
            <a:avLst/>
          </a:prstGeom>
        </p:spPr>
      </p:pic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394CB4D0-3810-C6CE-6949-06F21CDD78C9}"/>
              </a:ext>
            </a:extLst>
          </p:cNvPr>
          <p:cNvCxnSpPr>
            <a:cxnSpLocks/>
          </p:cNvCxnSpPr>
          <p:nvPr/>
        </p:nvCxnSpPr>
        <p:spPr>
          <a:xfrm>
            <a:off x="6955665" y="2955229"/>
            <a:ext cx="85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ADED7098-F21C-D7A1-5963-D8C9256D5F89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781160" y="3324561"/>
            <a:ext cx="0" cy="28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E15AFBBF-8486-9511-01DB-6188695B2FB7}"/>
              </a:ext>
            </a:extLst>
          </p:cNvPr>
          <p:cNvSpPr txBox="1"/>
          <p:nvPr/>
        </p:nvSpPr>
        <p:spPr>
          <a:xfrm>
            <a:off x="480747" y="5059583"/>
            <a:ext cx="234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dof</a:t>
            </a:r>
            <a:r>
              <a:rPr lang="en-US" sz="1400" dirty="0"/>
              <a:t> based assembly</a:t>
            </a:r>
          </a:p>
        </p:txBody>
      </p:sp>
      <p:pic>
        <p:nvPicPr>
          <p:cNvPr id="2071" name="Picture 2070" descr="A number and numbers on a white background&#10;&#10;AI-generated content may be incorrect.">
            <a:extLst>
              <a:ext uri="{FF2B5EF4-FFF2-40B4-BE49-F238E27FC236}">
                <a16:creationId xmlns:a16="http://schemas.microsoft.com/office/drawing/2014/main" id="{32637A45-987F-292A-0AAE-71D2F0EF6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1901"/>
          <a:stretch/>
        </p:blipFill>
        <p:spPr>
          <a:xfrm>
            <a:off x="10047" y="5330494"/>
            <a:ext cx="2922794" cy="733176"/>
          </a:xfrm>
          <a:prstGeom prst="rect">
            <a:avLst/>
          </a:prstGeom>
        </p:spPr>
      </p:pic>
      <p:sp>
        <p:nvSpPr>
          <p:cNvPr id="2072" name="Arrow: Curved Right 2071">
            <a:extLst>
              <a:ext uri="{FF2B5EF4-FFF2-40B4-BE49-F238E27FC236}">
                <a16:creationId xmlns:a16="http://schemas.microsoft.com/office/drawing/2014/main" id="{13B9EFE6-3B63-0338-6E71-22569A46057F}"/>
              </a:ext>
            </a:extLst>
          </p:cNvPr>
          <p:cNvSpPr/>
          <p:nvPr/>
        </p:nvSpPr>
        <p:spPr>
          <a:xfrm>
            <a:off x="110923" y="1612000"/>
            <a:ext cx="245814" cy="126420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3" name="Arrow: Curved Right 2072">
            <a:extLst>
              <a:ext uri="{FF2B5EF4-FFF2-40B4-BE49-F238E27FC236}">
                <a16:creationId xmlns:a16="http://schemas.microsoft.com/office/drawing/2014/main" id="{49EEB03E-957F-0786-A5BA-D38C78E0818B}"/>
              </a:ext>
            </a:extLst>
          </p:cNvPr>
          <p:cNvSpPr/>
          <p:nvPr/>
        </p:nvSpPr>
        <p:spPr>
          <a:xfrm>
            <a:off x="125682" y="4169197"/>
            <a:ext cx="245815" cy="128545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5BB873E6-0EAA-F945-0FAE-D92124F6A05A}"/>
              </a:ext>
            </a:extLst>
          </p:cNvPr>
          <p:cNvSpPr txBox="1"/>
          <p:nvPr/>
        </p:nvSpPr>
        <p:spPr>
          <a:xfrm>
            <a:off x="300022" y="6131443"/>
            <a:ext cx="2922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similar for internal forces and nodal forces</a:t>
            </a:r>
          </a:p>
        </p:txBody>
      </p:sp>
      <p:sp>
        <p:nvSpPr>
          <p:cNvPr id="2075" name="Arrow: Right 2074">
            <a:extLst>
              <a:ext uri="{FF2B5EF4-FFF2-40B4-BE49-F238E27FC236}">
                <a16:creationId xmlns:a16="http://schemas.microsoft.com/office/drawing/2014/main" id="{CFD88A19-F107-CF4B-208A-A605F44C3966}"/>
              </a:ext>
            </a:extLst>
          </p:cNvPr>
          <p:cNvSpPr/>
          <p:nvPr/>
        </p:nvSpPr>
        <p:spPr>
          <a:xfrm>
            <a:off x="2932842" y="5343026"/>
            <a:ext cx="123536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1698B3-8B42-DA5D-10C6-2AC2A44F8BB6}"/>
              </a:ext>
            </a:extLst>
          </p:cNvPr>
          <p:cNvSpPr txBox="1"/>
          <p:nvPr/>
        </p:nvSpPr>
        <p:spPr>
          <a:xfrm>
            <a:off x="4315413" y="5058629"/>
            <a:ext cx="123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</a:t>
            </a:r>
          </a:p>
        </p:txBody>
      </p:sp>
      <p:pic>
        <p:nvPicPr>
          <p:cNvPr id="2080" name="Picture 2079">
            <a:extLst>
              <a:ext uri="{FF2B5EF4-FFF2-40B4-BE49-F238E27FC236}">
                <a16:creationId xmlns:a16="http://schemas.microsoft.com/office/drawing/2014/main" id="{4B8030E4-B9AD-C910-B22A-1B64288AC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9059" t="69106"/>
          <a:stretch/>
        </p:blipFill>
        <p:spPr>
          <a:xfrm>
            <a:off x="4494412" y="5653051"/>
            <a:ext cx="1596566" cy="258382"/>
          </a:xfrm>
          <a:prstGeom prst="rect">
            <a:avLst/>
          </a:prstGeom>
        </p:spPr>
      </p:pic>
      <p:pic>
        <p:nvPicPr>
          <p:cNvPr id="2081" name="Picture 2080">
            <a:extLst>
              <a:ext uri="{FF2B5EF4-FFF2-40B4-BE49-F238E27FC236}">
                <a16:creationId xmlns:a16="http://schemas.microsoft.com/office/drawing/2014/main" id="{C4A75229-26C9-E251-F6B1-CD2A21407E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63507" b="73895"/>
          <a:stretch/>
        </p:blipFill>
        <p:spPr>
          <a:xfrm>
            <a:off x="4471389" y="5385324"/>
            <a:ext cx="821306" cy="218332"/>
          </a:xfrm>
          <a:prstGeom prst="rect">
            <a:avLst/>
          </a:prstGeom>
        </p:spPr>
      </p:pic>
      <p:pic>
        <p:nvPicPr>
          <p:cNvPr id="2083" name="Picture 2082">
            <a:extLst>
              <a:ext uri="{FF2B5EF4-FFF2-40B4-BE49-F238E27FC236}">
                <a16:creationId xmlns:a16="http://schemas.microsoft.com/office/drawing/2014/main" id="{34B92E22-2C2C-2ECE-9712-4A9AB3FEC7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334" y="5937576"/>
            <a:ext cx="1592134" cy="251755"/>
          </a:xfrm>
          <a:prstGeom prst="rect">
            <a:avLst/>
          </a:prstGeom>
        </p:spPr>
      </p:pic>
      <p:pic>
        <p:nvPicPr>
          <p:cNvPr id="2085" name="Picture 2084">
            <a:extLst>
              <a:ext uri="{FF2B5EF4-FFF2-40B4-BE49-F238E27FC236}">
                <a16:creationId xmlns:a16="http://schemas.microsoft.com/office/drawing/2014/main" id="{F836F9C4-290B-5968-DC37-3794361669B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45982"/>
          <a:stretch/>
        </p:blipFill>
        <p:spPr>
          <a:xfrm>
            <a:off x="4544353" y="6199860"/>
            <a:ext cx="591978" cy="208780"/>
          </a:xfrm>
          <a:prstGeom prst="rect">
            <a:avLst/>
          </a:prstGeom>
        </p:spPr>
      </p:pic>
      <p:pic>
        <p:nvPicPr>
          <p:cNvPr id="2086" name="Picture 2085">
            <a:extLst>
              <a:ext uri="{FF2B5EF4-FFF2-40B4-BE49-F238E27FC236}">
                <a16:creationId xmlns:a16="http://schemas.microsoft.com/office/drawing/2014/main" id="{47805D7F-28CA-351C-27B4-9FAA844D3E6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52672"/>
          <a:stretch/>
        </p:blipFill>
        <p:spPr>
          <a:xfrm>
            <a:off x="4494412" y="6390253"/>
            <a:ext cx="591978" cy="182920"/>
          </a:xfrm>
          <a:prstGeom prst="rect">
            <a:avLst/>
          </a:prstGeom>
        </p:spPr>
      </p:pic>
      <p:sp>
        <p:nvSpPr>
          <p:cNvPr id="2087" name="Arrow: Right 2086">
            <a:extLst>
              <a:ext uri="{FF2B5EF4-FFF2-40B4-BE49-F238E27FC236}">
                <a16:creationId xmlns:a16="http://schemas.microsoft.com/office/drawing/2014/main" id="{21BACD61-18AD-283D-0883-A94420F62FF5}"/>
              </a:ext>
            </a:extLst>
          </p:cNvPr>
          <p:cNvSpPr/>
          <p:nvPr/>
        </p:nvSpPr>
        <p:spPr>
          <a:xfrm>
            <a:off x="6054002" y="5330494"/>
            <a:ext cx="1035319" cy="60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AF7CCC19-7924-EEB6-F462-5FE6B690B31C}"/>
              </a:ext>
            </a:extLst>
          </p:cNvPr>
          <p:cNvSpPr txBox="1"/>
          <p:nvPr/>
        </p:nvSpPr>
        <p:spPr>
          <a:xfrm>
            <a:off x="7191340" y="5022717"/>
            <a:ext cx="123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</a:t>
            </a:r>
          </a:p>
        </p:txBody>
      </p:sp>
      <p:pic>
        <p:nvPicPr>
          <p:cNvPr id="2091" name="Picture 2090" descr="A close-up of a document&#10;&#10;AI-generated content may be incorrect.">
            <a:extLst>
              <a:ext uri="{FF2B5EF4-FFF2-40B4-BE49-F238E27FC236}">
                <a16:creationId xmlns:a16="http://schemas.microsoft.com/office/drawing/2014/main" id="{267FA8DC-CC6A-3CCA-4D23-B1B1B03B7D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1471" y="5343026"/>
            <a:ext cx="2018266" cy="13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BF02-67FD-B206-2E78-94EEC00A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03908-1930-5602-692B-8E47158D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8" y="-40666"/>
            <a:ext cx="1935510" cy="1014761"/>
          </a:xfrm>
        </p:spPr>
        <p:txBody>
          <a:bodyPr>
            <a:normAutofit fontScale="90000"/>
          </a:bodyPr>
          <a:lstStyle/>
          <a:p>
            <a:r>
              <a:rPr lang="en-US" dirty="0"/>
              <a:t>Upgrades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CDD85C-A6CD-2EBB-42A8-BEDC07B4A49D}"/>
              </a:ext>
            </a:extLst>
          </p:cNvPr>
          <p:cNvSpPr txBox="1"/>
          <p:nvPr/>
        </p:nvSpPr>
        <p:spPr>
          <a:xfrm>
            <a:off x="1159585" y="556914"/>
            <a:ext cx="184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I/O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FC312-EF46-C27A-1788-9D1E851D2B8C}"/>
              </a:ext>
            </a:extLst>
          </p:cNvPr>
          <p:cNvSpPr txBox="1"/>
          <p:nvPr/>
        </p:nvSpPr>
        <p:spPr>
          <a:xfrm>
            <a:off x="585816" y="1101304"/>
            <a:ext cx="732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CA50FB-D7BC-A1A9-B5A3-D0FE09BD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02" y="1505801"/>
            <a:ext cx="1116398" cy="1123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138E1D-53F6-8B66-C8FD-BA3E096B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44" y="447301"/>
            <a:ext cx="1558871" cy="14825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591F0D-C4F7-24F3-083B-F03369CE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29" y="1456186"/>
            <a:ext cx="1364471" cy="113232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AFDA64-8409-1225-BD1D-564DA1B4CF7B}"/>
              </a:ext>
            </a:extLst>
          </p:cNvPr>
          <p:cNvCxnSpPr/>
          <p:nvPr/>
        </p:nvCxnSpPr>
        <p:spPr>
          <a:xfrm>
            <a:off x="2527052" y="2114550"/>
            <a:ext cx="2022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24E8C7-3AC6-3E4A-37F3-50F23A4198F8}"/>
              </a:ext>
            </a:extLst>
          </p:cNvPr>
          <p:cNvSpPr txBox="1"/>
          <p:nvPr/>
        </p:nvSpPr>
        <p:spPr>
          <a:xfrm>
            <a:off x="8765332" y="191333"/>
            <a:ext cx="106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Boundary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ADA48C-F729-1B7B-9EBE-6D3FB855F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91" y="1384612"/>
            <a:ext cx="1364472" cy="12619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4977B3-9593-6A7F-E2F5-CF43B273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998" y="466714"/>
            <a:ext cx="2182681" cy="10731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0D8A33-5231-E515-0F72-EFCBC5E66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1378749"/>
            <a:ext cx="2408021" cy="12020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1A19EB-6053-AE8E-F1EE-92629F27BF3F}"/>
              </a:ext>
            </a:extLst>
          </p:cNvPr>
          <p:cNvSpPr txBox="1"/>
          <p:nvPr/>
        </p:nvSpPr>
        <p:spPr>
          <a:xfrm>
            <a:off x="585815" y="2966324"/>
            <a:ext cx="106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C9E78FE-D787-AB89-6DCA-8DBBE6E8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401" y="3229617"/>
            <a:ext cx="1936433" cy="11323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6B0A4F7-F76F-0D23-23B3-78CF581C2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3491967"/>
            <a:ext cx="1212413" cy="2338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AE472E-2411-C35A-5E75-B7C75A87771F}"/>
              </a:ext>
            </a:extLst>
          </p:cNvPr>
          <p:cNvCxnSpPr>
            <a:cxnSpLocks/>
          </p:cNvCxnSpPr>
          <p:nvPr/>
        </p:nvCxnSpPr>
        <p:spPr>
          <a:xfrm>
            <a:off x="3241834" y="3608878"/>
            <a:ext cx="49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EDAA051-BA8B-3B23-003D-6932647143C4}"/>
              </a:ext>
            </a:extLst>
          </p:cNvPr>
          <p:cNvSpPr txBox="1"/>
          <p:nvPr/>
        </p:nvSpPr>
        <p:spPr>
          <a:xfrm>
            <a:off x="1541174" y="2629751"/>
            <a:ext cx="73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GMSH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266A9F-4DD7-28ED-1C10-26D776694CA8}"/>
              </a:ext>
            </a:extLst>
          </p:cNvPr>
          <p:cNvSpPr txBox="1"/>
          <p:nvPr/>
        </p:nvSpPr>
        <p:spPr>
          <a:xfrm>
            <a:off x="3961420" y="3740833"/>
            <a:ext cx="841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Paraview</a:t>
            </a:r>
            <a:endParaRPr lang="en-US"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E428DD-FB9E-D197-9163-4A52B17E650D}"/>
              </a:ext>
            </a:extLst>
          </p:cNvPr>
          <p:cNvSpPr txBox="1"/>
          <p:nvPr/>
        </p:nvSpPr>
        <p:spPr>
          <a:xfrm>
            <a:off x="585816" y="4503193"/>
            <a:ext cx="106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Results</a:t>
            </a:r>
          </a:p>
        </p:txBody>
      </p:sp>
      <p:pic>
        <p:nvPicPr>
          <p:cNvPr id="54" name="Picture 53" descr="A colorful gradient with numbers&#10;&#10;AI-generated content may be incorrect.">
            <a:extLst>
              <a:ext uri="{FF2B5EF4-FFF2-40B4-BE49-F238E27FC236}">
                <a16:creationId xmlns:a16="http://schemas.microsoft.com/office/drawing/2014/main" id="{277CC1A6-4F8D-3BD9-C09E-43987F511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4041" y="5005073"/>
            <a:ext cx="1641288" cy="1342310"/>
          </a:xfrm>
          <a:prstGeom prst="rect">
            <a:avLst/>
          </a:prstGeom>
        </p:spPr>
      </p:pic>
      <p:pic>
        <p:nvPicPr>
          <p:cNvPr id="56" name="Picture 55" descr="A grid of triangles and lines&#10;&#10;AI-generated content may be incorrect.">
            <a:extLst>
              <a:ext uri="{FF2B5EF4-FFF2-40B4-BE49-F238E27FC236}">
                <a16:creationId xmlns:a16="http://schemas.microsoft.com/office/drawing/2014/main" id="{CF1DD9AD-955F-9981-24B9-E1E0A2E011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269" y="4930690"/>
            <a:ext cx="1779761" cy="1501170"/>
          </a:xfrm>
          <a:prstGeom prst="rect">
            <a:avLst/>
          </a:prstGeom>
        </p:spPr>
      </p:pic>
      <p:pic>
        <p:nvPicPr>
          <p:cNvPr id="62" name="Picture 61" descr="A rainbow colored square with a pointy edge&#10;&#10;AI-generated content may be incorrect.">
            <a:extLst>
              <a:ext uri="{FF2B5EF4-FFF2-40B4-BE49-F238E27FC236}">
                <a16:creationId xmlns:a16="http://schemas.microsoft.com/office/drawing/2014/main" id="{5CE0E1B4-76CB-1F4B-5BB7-DE59FF93F4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405" y="5005073"/>
            <a:ext cx="1891039" cy="134231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E4AD5DF-AD57-2D13-BB3E-CC049D98D623}"/>
              </a:ext>
            </a:extLst>
          </p:cNvPr>
          <p:cNvSpPr txBox="1"/>
          <p:nvPr/>
        </p:nvSpPr>
        <p:spPr>
          <a:xfrm>
            <a:off x="2518839" y="6431860"/>
            <a:ext cx="16412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Self-weight example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5E335-82C1-59E1-59F3-A22CC76A9DA7}"/>
              </a:ext>
            </a:extLst>
          </p:cNvPr>
          <p:cNvSpPr txBox="1"/>
          <p:nvPr/>
        </p:nvSpPr>
        <p:spPr>
          <a:xfrm>
            <a:off x="6534150" y="6431860"/>
            <a:ext cx="2157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Stress concentration example</a:t>
            </a:r>
          </a:p>
        </p:txBody>
      </p:sp>
      <p:pic>
        <p:nvPicPr>
          <p:cNvPr id="66" name="Picture 65" descr="A diagram of a graphing of a circle&#10;&#10;AI-generated content may be incorrect.">
            <a:extLst>
              <a:ext uri="{FF2B5EF4-FFF2-40B4-BE49-F238E27FC236}">
                <a16:creationId xmlns:a16="http://schemas.microsoft.com/office/drawing/2014/main" id="{C7459F65-90E2-5CDE-28E1-A26FFC5C4E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368" y="3894596"/>
            <a:ext cx="1229996" cy="9467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1CE6804-522C-937D-26B6-52C7F01AB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1841" y="4949283"/>
            <a:ext cx="1538059" cy="1511415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9166397-B945-EB06-F197-F52432287A62}"/>
              </a:ext>
            </a:extLst>
          </p:cNvPr>
          <p:cNvCxnSpPr>
            <a:cxnSpLocks/>
          </p:cNvCxnSpPr>
          <p:nvPr/>
        </p:nvCxnSpPr>
        <p:spPr>
          <a:xfrm flipV="1">
            <a:off x="8519349" y="4673600"/>
            <a:ext cx="245983" cy="25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0C7B1E1-0C06-0F56-CDE1-6E4EC404D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8404" y="2706769"/>
            <a:ext cx="2408021" cy="189368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2BE851-2CC0-8C0C-9402-82D8A367C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5341" y="4802145"/>
            <a:ext cx="2657862" cy="2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B020-5D57-E899-3945-762B24E6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7EFD7-4F33-D5A5-D471-B5928D8BC912}"/>
              </a:ext>
            </a:extLst>
          </p:cNvPr>
          <p:cNvSpPr txBox="1"/>
          <p:nvPr/>
        </p:nvSpPr>
        <p:spPr>
          <a:xfrm>
            <a:off x="127000" y="6357035"/>
            <a:ext cx="955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https://github.com/aaroshdahal/CSE-6504-FEM-Project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812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OUTPUTTYPE" val="PNG"/>
  <p:tag name="IGUANATEXVERSION" val="161"/>
  <p:tag name="LATEXADDIN" val="\documentclass{article}&#10;\usepackage{amsmath}&#10;\pagestyle{empty}&#10;\begin{document}&#10;&#10;$\Omega$&#10;&#10;&#10;\end{document}"/>
  <p:tag name="IGUANATEXSIZE" val="20"/>
  <p:tag name="IGUANATEXCURSOR" val="84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10234</TotalTime>
  <Words>92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Roboto</vt:lpstr>
      <vt:lpstr>Arial</vt:lpstr>
      <vt:lpstr>Title Page</vt:lpstr>
      <vt:lpstr>Dividers</vt:lpstr>
      <vt:lpstr>Content Page</vt:lpstr>
      <vt:lpstr>Finite Element Method</vt:lpstr>
      <vt:lpstr>The Variational Problem</vt:lpstr>
      <vt:lpstr>The Solution</vt:lpstr>
      <vt:lpstr>Upgrades</vt:lpstr>
      <vt:lpstr>Thank You!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Dahal, Aarosh</cp:lastModifiedBy>
  <cp:revision>99</cp:revision>
  <dcterms:created xsi:type="dcterms:W3CDTF">2022-08-24T13:02:54Z</dcterms:created>
  <dcterms:modified xsi:type="dcterms:W3CDTF">2025-04-27T22:16:54Z</dcterms:modified>
</cp:coreProperties>
</file>